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65" r:id="rId2"/>
    <p:sldId id="270" r:id="rId3"/>
    <p:sldId id="287" r:id="rId4"/>
    <p:sldId id="305" r:id="rId5"/>
    <p:sldId id="300" r:id="rId6"/>
    <p:sldId id="299" r:id="rId7"/>
    <p:sldId id="301" r:id="rId8"/>
    <p:sldId id="310" r:id="rId9"/>
    <p:sldId id="309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>
          <p15:clr>
            <a:srgbClr val="A4A3A4"/>
          </p15:clr>
        </p15:guide>
        <p15:guide id="2" pos="8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38A748"/>
    <a:srgbClr val="38A765"/>
    <a:srgbClr val="89FFFF"/>
    <a:srgbClr val="656565"/>
    <a:srgbClr val="003374"/>
    <a:srgbClr val="8BFFFF"/>
    <a:srgbClr val="FBFDA1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586" autoAdjust="0"/>
    <p:restoredTop sz="94665" autoAdjust="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228"/>
        <p:guide pos="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-31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>
              <a:latin typeface="Helvetica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B733-7315-DD40-81B6-FC35C19B47D2}" type="datetime1">
              <a:rPr lang="it-IT" smtClean="0">
                <a:latin typeface="Helvetica"/>
              </a:rPr>
              <a:pPr/>
              <a:t>10/05/2017</a:t>
            </a:fld>
            <a:endParaRPr lang="it-IT" dirty="0">
              <a:latin typeface="Helvetica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>
              <a:latin typeface="Helvetica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5F477-EC7C-D145-A84E-39C9EBA5C2E6}" type="slidenum">
              <a:rPr lang="it-IT" smtClean="0">
                <a:latin typeface="Helvetica"/>
              </a:rPr>
              <a:pPr/>
              <a:t>‹N›</a:t>
            </a:fld>
            <a:endParaRPr lang="it-IT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52900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"/>
              </a:defRPr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"/>
              </a:defRPr>
            </a:lvl1pPr>
          </a:lstStyle>
          <a:p>
            <a:fld id="{9BF323F7-6F52-624E-84F6-F37DA69B1E93}" type="datetime1">
              <a:rPr lang="it-IT" smtClean="0"/>
              <a:pPr/>
              <a:t>10/05/2017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"/>
              </a:defRPr>
            </a:lvl1pPr>
          </a:lstStyle>
          <a:p>
            <a:fld id="{DA280DA7-F92A-7648-8B91-6C07C9FC28D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96491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72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0DA7-F92A-7648-8B91-6C07C9FC28D7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83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63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 userDrawn="1"/>
        </p:nvSpPr>
        <p:spPr>
          <a:xfrm>
            <a:off x="0" y="6235700"/>
            <a:ext cx="9144000" cy="6223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Helvetica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accent5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1" name="Segnaposto testo 2"/>
          <p:cNvSpPr>
            <a:spLocks noGrp="1"/>
          </p:cNvSpPr>
          <p:nvPr>
            <p:ph type="body" idx="13" hasCustomPrompt="1"/>
          </p:nvPr>
        </p:nvSpPr>
        <p:spPr>
          <a:xfrm>
            <a:off x="1231900" y="2011363"/>
            <a:ext cx="7492999" cy="1189037"/>
          </a:xfrm>
        </p:spPr>
        <p:txBody>
          <a:bodyPr anchor="t">
            <a:noAutofit/>
          </a:bodyPr>
          <a:lstStyle>
            <a:lvl1pPr marL="0" indent="0" algn="just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err="1" smtClean="0"/>
              <a:t>Lorem</a:t>
            </a:r>
            <a:r>
              <a:rPr lang="it-IT" dirty="0" smtClean="0"/>
              <a:t> </a:t>
            </a:r>
            <a:r>
              <a:rPr lang="it-IT" dirty="0" err="1" smtClean="0"/>
              <a:t>ipsum</a:t>
            </a:r>
            <a:r>
              <a:rPr lang="it-IT" dirty="0" smtClean="0"/>
              <a:t> </a:t>
            </a:r>
            <a:r>
              <a:rPr lang="it-IT" dirty="0" err="1" smtClean="0"/>
              <a:t>dolor</a:t>
            </a:r>
            <a:r>
              <a:rPr lang="it-IT" dirty="0" smtClean="0"/>
              <a:t> </a:t>
            </a:r>
            <a:r>
              <a:rPr lang="it-IT" dirty="0" err="1" smtClean="0"/>
              <a:t>sit</a:t>
            </a:r>
            <a:r>
              <a:rPr lang="it-IT" dirty="0" smtClean="0"/>
              <a:t> </a:t>
            </a:r>
            <a:r>
              <a:rPr lang="it-IT" dirty="0" err="1" smtClean="0"/>
              <a:t>amet</a:t>
            </a:r>
            <a:r>
              <a:rPr lang="it-IT" dirty="0" smtClean="0"/>
              <a:t>, </a:t>
            </a:r>
            <a:r>
              <a:rPr lang="it-IT" dirty="0" err="1" smtClean="0"/>
              <a:t>consectetur</a:t>
            </a:r>
            <a:r>
              <a:rPr lang="it-IT" dirty="0" smtClean="0"/>
              <a:t> </a:t>
            </a:r>
            <a:r>
              <a:rPr lang="it-IT" dirty="0" err="1" smtClean="0"/>
              <a:t>adipisicing</a:t>
            </a:r>
            <a:r>
              <a:rPr lang="it-IT" dirty="0" smtClean="0"/>
              <a:t> </a:t>
            </a:r>
            <a:r>
              <a:rPr lang="it-IT" dirty="0" err="1" smtClean="0"/>
              <a:t>elit</a:t>
            </a:r>
            <a:r>
              <a:rPr lang="it-IT" dirty="0" smtClean="0"/>
              <a:t>, </a:t>
            </a:r>
            <a:r>
              <a:rPr lang="it-IT" dirty="0" err="1" smtClean="0"/>
              <a:t>sed</a:t>
            </a:r>
            <a:r>
              <a:rPr lang="it-IT" dirty="0" smtClean="0"/>
              <a:t> do </a:t>
            </a:r>
            <a:r>
              <a:rPr lang="it-IT" dirty="0" err="1" smtClean="0"/>
              <a:t>eiusmod</a:t>
            </a:r>
            <a:r>
              <a:rPr lang="it-IT" dirty="0" smtClean="0"/>
              <a:t> </a:t>
            </a:r>
            <a:r>
              <a:rPr lang="it-IT" dirty="0" err="1" smtClean="0"/>
              <a:t>tempor</a:t>
            </a:r>
            <a:r>
              <a:rPr lang="it-IT" dirty="0" smtClean="0"/>
              <a:t> </a:t>
            </a:r>
            <a:r>
              <a:rPr lang="it-IT" dirty="0" err="1" smtClean="0"/>
              <a:t>incididunt</a:t>
            </a:r>
            <a:r>
              <a:rPr lang="it-IT" dirty="0" smtClean="0"/>
              <a:t> ut </a:t>
            </a:r>
            <a:r>
              <a:rPr lang="it-IT" dirty="0" err="1" smtClean="0"/>
              <a:t>labore</a:t>
            </a:r>
            <a:r>
              <a:rPr lang="it-IT" dirty="0" smtClean="0"/>
              <a:t> et dolore magna </a:t>
            </a:r>
            <a:r>
              <a:rPr lang="it-IT" dirty="0" err="1" smtClean="0"/>
              <a:t>aliqua</a:t>
            </a:r>
            <a:r>
              <a:rPr lang="it-IT" dirty="0" smtClean="0"/>
              <a:t>. Ut </a:t>
            </a:r>
            <a:r>
              <a:rPr lang="it-IT" dirty="0" err="1" smtClean="0"/>
              <a:t>enim</a:t>
            </a:r>
            <a:r>
              <a:rPr lang="it-IT" dirty="0" smtClean="0"/>
              <a:t> ad </a:t>
            </a:r>
            <a:r>
              <a:rPr lang="it-IT" dirty="0" err="1" smtClean="0"/>
              <a:t>minim</a:t>
            </a:r>
            <a:r>
              <a:rPr lang="it-IT" dirty="0" smtClean="0"/>
              <a:t> </a:t>
            </a:r>
            <a:r>
              <a:rPr lang="it-IT" dirty="0" err="1" smtClean="0"/>
              <a:t>veniam</a:t>
            </a:r>
            <a:r>
              <a:rPr lang="it-IT" dirty="0" smtClean="0"/>
              <a:t>, </a:t>
            </a:r>
            <a:r>
              <a:rPr lang="it-IT" dirty="0" err="1" smtClean="0"/>
              <a:t>quis</a:t>
            </a:r>
            <a:r>
              <a:rPr lang="it-IT" dirty="0" smtClean="0"/>
              <a:t> </a:t>
            </a:r>
            <a:r>
              <a:rPr lang="it-IT" dirty="0" err="1" smtClean="0"/>
              <a:t>nostrud</a:t>
            </a:r>
            <a:r>
              <a:rPr lang="it-IT" dirty="0" smtClean="0"/>
              <a:t> </a:t>
            </a:r>
            <a:r>
              <a:rPr lang="it-IT" dirty="0" err="1" smtClean="0"/>
              <a:t>exercitation</a:t>
            </a:r>
            <a:r>
              <a:rPr lang="it-IT" dirty="0" smtClean="0"/>
              <a:t> </a:t>
            </a:r>
            <a:r>
              <a:rPr lang="it-IT" dirty="0" err="1" smtClean="0"/>
              <a:t>ullamco</a:t>
            </a:r>
            <a:r>
              <a:rPr lang="it-IT" dirty="0" smtClean="0"/>
              <a:t> </a:t>
            </a:r>
            <a:r>
              <a:rPr lang="it-IT" dirty="0" err="1" smtClean="0"/>
              <a:t>laboris</a:t>
            </a:r>
            <a:r>
              <a:rPr lang="it-IT" dirty="0" smtClean="0"/>
              <a:t> </a:t>
            </a:r>
            <a:r>
              <a:rPr lang="it-IT" dirty="0" err="1" smtClean="0"/>
              <a:t>nisi</a:t>
            </a:r>
            <a:r>
              <a:rPr lang="it-IT" dirty="0" smtClean="0"/>
              <a:t> ut </a:t>
            </a:r>
            <a:r>
              <a:rPr lang="it-IT" dirty="0" err="1" smtClean="0"/>
              <a:t>aliquip</a:t>
            </a:r>
            <a:r>
              <a:rPr lang="it-IT" dirty="0" smtClean="0"/>
              <a:t> ex ea </a:t>
            </a:r>
            <a:r>
              <a:rPr lang="it-IT" dirty="0" err="1" smtClean="0"/>
              <a:t>commodo</a:t>
            </a:r>
            <a:r>
              <a:rPr lang="it-IT" dirty="0" smtClean="0"/>
              <a:t> </a:t>
            </a:r>
            <a:r>
              <a:rPr lang="it-IT" dirty="0" err="1" smtClean="0"/>
              <a:t>consequat</a:t>
            </a:r>
            <a:r>
              <a:rPr lang="it-IT" dirty="0" smtClean="0"/>
              <a:t>. </a:t>
            </a:r>
          </a:p>
        </p:txBody>
      </p:sp>
      <p:sp>
        <p:nvSpPr>
          <p:cNvPr id="22" name="Segnaposto data 4"/>
          <p:cNvSpPr>
            <a:spLocks noGrp="1"/>
          </p:cNvSpPr>
          <p:nvPr>
            <p:ph type="dt" sz="half" idx="2"/>
          </p:nvPr>
        </p:nvSpPr>
        <p:spPr>
          <a:xfrm>
            <a:off x="1204913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endParaRPr lang="it-IT" dirty="0"/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 b="1" i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F524B3C7-180D-8646-B72B-9CC0E4C37EED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4" name="Segnaposto piè di pagina 6"/>
          <p:cNvSpPr txBox="1">
            <a:spLocks/>
          </p:cNvSpPr>
          <p:nvPr userDrawn="1"/>
        </p:nvSpPr>
        <p:spPr>
          <a:xfrm>
            <a:off x="3414713" y="6381750"/>
            <a:ext cx="2311400" cy="365125"/>
          </a:xfrm>
          <a:prstGeom prst="rect">
            <a:avLst/>
          </a:prstGeom>
          <a:noFill/>
        </p:spPr>
        <p:txBody>
          <a:bodyPr/>
          <a:lstStyle>
            <a:defPPr>
              <a:defRPr lang="it-IT"/>
            </a:defPPr>
            <a:lvl1pPr marL="0" algn="l" defTabSz="457200" rtl="0" eaLnBrk="1" latinLnBrk="0" hangingPunct="1">
              <a:defRPr sz="1200" b="1" kern="1200">
                <a:solidFill>
                  <a:schemeClr val="accent1"/>
                </a:solidFill>
                <a:latin typeface="Helvetica"/>
                <a:ea typeface="+mn-ea"/>
                <a:cs typeface="Helvetic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i="0" dirty="0" smtClean="0">
                <a:solidFill>
                  <a:srgbClr val="FFFFFF"/>
                </a:solidFill>
                <a:latin typeface="Helvetica"/>
                <a:cs typeface="Helvetica"/>
              </a:rPr>
              <a:t>Logo, Titolo, Evento, Autore</a:t>
            </a:r>
            <a:endParaRPr lang="it-IT" sz="1200" b="1" i="0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6600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 userDrawn="1"/>
        </p:nvSpPr>
        <p:spPr>
          <a:xfrm>
            <a:off x="0" y="6235700"/>
            <a:ext cx="9144000" cy="6223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Helvetica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cap="all">
                <a:solidFill>
                  <a:srgbClr val="1E2B8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000">
                <a:solidFill>
                  <a:schemeClr val="accent2"/>
                </a:solidFill>
              </a:defRPr>
            </a:lvl3pPr>
            <a:lvl4pPr>
              <a:defRPr sz="1800">
                <a:solidFill>
                  <a:schemeClr val="accent2"/>
                </a:solidFill>
              </a:defRPr>
            </a:lvl4pPr>
            <a:lvl5pPr>
              <a:defRPr sz="1800">
                <a:solidFill>
                  <a:schemeClr val="accent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000">
                <a:solidFill>
                  <a:schemeClr val="accent2"/>
                </a:solidFill>
              </a:defRPr>
            </a:lvl3pPr>
            <a:lvl4pPr>
              <a:defRPr sz="1800">
                <a:solidFill>
                  <a:schemeClr val="accent2"/>
                </a:solidFill>
              </a:defRPr>
            </a:lvl4pPr>
            <a:lvl5pPr>
              <a:defRPr sz="1800">
                <a:solidFill>
                  <a:schemeClr val="accent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Helvetica"/>
              </a:defRPr>
            </a:lvl1pPr>
          </a:lstStyle>
          <a:p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Helvetica"/>
              </a:defRPr>
            </a:lvl1pPr>
          </a:lstStyle>
          <a:p>
            <a:fld id="{F524B3C7-180D-8646-B72B-9CC0E4C37EED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/>
          <a:lstStyle>
            <a:lvl1pPr>
              <a:defRPr sz="12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263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0" y="6235700"/>
            <a:ext cx="9144000" cy="6223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Helvetica"/>
            </a:endParaRP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F524B3C7-180D-8646-B72B-9CC0E4C37EED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5156200" cy="1143000"/>
          </a:xfrm>
        </p:spPr>
        <p:txBody>
          <a:bodyPr/>
          <a:lstStyle>
            <a:lvl1pPr>
              <a:defRPr>
                <a:solidFill>
                  <a:srgbClr val="1E2B86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3" hasCustomPrompt="1"/>
          </p:nvPr>
        </p:nvSpPr>
        <p:spPr>
          <a:xfrm>
            <a:off x="3924300" y="1974850"/>
            <a:ext cx="4953000" cy="3486150"/>
          </a:xfrm>
        </p:spPr>
        <p:txBody>
          <a:bodyPr/>
          <a:lstStyle>
            <a:lvl1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Tx/>
              <a:buNone/>
              <a:tabLst/>
              <a:defRPr/>
            </a:lvl1pPr>
          </a:lstStyle>
          <a:p>
            <a:pPr algn="just"/>
            <a:r>
              <a:rPr lang="it-IT" sz="1400" dirty="0" err="1" smtClean="0">
                <a:solidFill>
                  <a:srgbClr val="000000"/>
                </a:solidFill>
              </a:rPr>
              <a:t>Sed</a:t>
            </a:r>
            <a:r>
              <a:rPr lang="it-IT" sz="1400" dirty="0" smtClean="0">
                <a:solidFill>
                  <a:srgbClr val="000000"/>
                </a:solidFill>
              </a:rPr>
              <a:t> ut </a:t>
            </a:r>
            <a:r>
              <a:rPr lang="it-IT" sz="1400" dirty="0" err="1" smtClean="0">
                <a:solidFill>
                  <a:srgbClr val="000000"/>
                </a:solidFill>
              </a:rPr>
              <a:t>perspiciatis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unde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omnis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iste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natus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error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sit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voluptatem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accusantium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doloremque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laudantium</a:t>
            </a:r>
            <a:r>
              <a:rPr lang="it-IT" sz="1400" dirty="0" smtClean="0">
                <a:solidFill>
                  <a:srgbClr val="000000"/>
                </a:solidFill>
              </a:rPr>
              <a:t>, </a:t>
            </a:r>
            <a:r>
              <a:rPr lang="it-IT" sz="1400" dirty="0" err="1" smtClean="0">
                <a:solidFill>
                  <a:srgbClr val="000000"/>
                </a:solidFill>
              </a:rPr>
              <a:t>totam</a:t>
            </a:r>
            <a:r>
              <a:rPr lang="it-IT" sz="1400" dirty="0" smtClean="0">
                <a:solidFill>
                  <a:srgbClr val="000000"/>
                </a:solidFill>
              </a:rPr>
              <a:t> rem </a:t>
            </a:r>
            <a:r>
              <a:rPr lang="it-IT" sz="1400" dirty="0" err="1" smtClean="0">
                <a:solidFill>
                  <a:srgbClr val="000000"/>
                </a:solidFill>
              </a:rPr>
              <a:t>aperiam</a:t>
            </a:r>
            <a:r>
              <a:rPr lang="it-IT" sz="1400" dirty="0" smtClean="0">
                <a:solidFill>
                  <a:srgbClr val="000000"/>
                </a:solidFill>
              </a:rPr>
              <a:t>, </a:t>
            </a:r>
            <a:r>
              <a:rPr lang="it-IT" sz="1400" dirty="0" err="1" smtClean="0">
                <a:solidFill>
                  <a:srgbClr val="000000"/>
                </a:solidFill>
              </a:rPr>
              <a:t>eaque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ipsa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quae</a:t>
            </a:r>
            <a:r>
              <a:rPr lang="it-IT" sz="1400" dirty="0" smtClean="0">
                <a:solidFill>
                  <a:srgbClr val="000000"/>
                </a:solidFill>
              </a:rPr>
              <a:t> ab </a:t>
            </a:r>
            <a:r>
              <a:rPr lang="it-IT" sz="1400" dirty="0" err="1" smtClean="0">
                <a:solidFill>
                  <a:srgbClr val="000000"/>
                </a:solidFill>
              </a:rPr>
              <a:t>illo</a:t>
            </a:r>
            <a:r>
              <a:rPr lang="it-IT" sz="1400" dirty="0" smtClean="0">
                <a:solidFill>
                  <a:srgbClr val="000000"/>
                </a:solidFill>
              </a:rPr>
              <a:t> inventore </a:t>
            </a:r>
            <a:r>
              <a:rPr lang="it-IT" sz="1400" dirty="0" err="1" smtClean="0">
                <a:solidFill>
                  <a:srgbClr val="000000"/>
                </a:solidFill>
              </a:rPr>
              <a:t>veritatis</a:t>
            </a:r>
            <a:r>
              <a:rPr lang="it-IT" sz="1400" dirty="0" smtClean="0">
                <a:solidFill>
                  <a:srgbClr val="000000"/>
                </a:solidFill>
              </a:rPr>
              <a:t> et quasi </a:t>
            </a:r>
            <a:r>
              <a:rPr lang="it-IT" sz="1400" dirty="0" err="1" smtClean="0">
                <a:solidFill>
                  <a:srgbClr val="000000"/>
                </a:solidFill>
              </a:rPr>
              <a:t>architecto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beatae</a:t>
            </a:r>
            <a:r>
              <a:rPr lang="it-IT" sz="1400" dirty="0" smtClean="0">
                <a:solidFill>
                  <a:srgbClr val="000000"/>
                </a:solidFill>
              </a:rPr>
              <a:t> vitae </a:t>
            </a:r>
            <a:r>
              <a:rPr lang="it-IT" sz="1400" dirty="0" err="1" smtClean="0">
                <a:solidFill>
                  <a:srgbClr val="000000"/>
                </a:solidFill>
              </a:rPr>
              <a:t>dicta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sunt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explicabo</a:t>
            </a:r>
            <a:r>
              <a:rPr lang="it-IT" sz="1400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endParaRPr lang="it-IT" sz="1400" dirty="0" smtClean="0">
              <a:solidFill>
                <a:srgbClr val="000000"/>
              </a:solidFill>
            </a:endParaRPr>
          </a:p>
          <a:p>
            <a:pPr marL="285750" indent="-285750" algn="just">
              <a:buClr>
                <a:schemeClr val="accent3"/>
              </a:buClr>
              <a:buFont typeface="Arial"/>
              <a:buChar char="•"/>
            </a:pPr>
            <a:r>
              <a:rPr lang="it-IT" sz="1400" dirty="0" err="1" smtClean="0">
                <a:solidFill>
                  <a:srgbClr val="000000"/>
                </a:solidFill>
              </a:rPr>
              <a:t>Lorem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ipsum</a:t>
            </a:r>
            <a:r>
              <a:rPr lang="it-IT" sz="1400" dirty="0" smtClean="0">
                <a:solidFill>
                  <a:srgbClr val="000000"/>
                </a:solidFill>
              </a:rPr>
              <a:t> 1</a:t>
            </a:r>
          </a:p>
          <a:p>
            <a:pPr marL="285750" indent="-285750" algn="just">
              <a:buClr>
                <a:schemeClr val="accent3"/>
              </a:buClr>
              <a:buFont typeface="Arial"/>
              <a:buChar char="•"/>
            </a:pPr>
            <a:r>
              <a:rPr lang="it-IT" sz="1400" dirty="0" err="1" smtClean="0">
                <a:solidFill>
                  <a:srgbClr val="000000"/>
                </a:solidFill>
              </a:rPr>
              <a:t>Lorem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ipsum</a:t>
            </a:r>
            <a:r>
              <a:rPr lang="it-IT" sz="1400" dirty="0" smtClean="0">
                <a:solidFill>
                  <a:srgbClr val="000000"/>
                </a:solidFill>
              </a:rPr>
              <a:t> 2</a:t>
            </a:r>
          </a:p>
          <a:p>
            <a:pPr marL="742950" lvl="1" indent="-285750" algn="just">
              <a:buClr>
                <a:schemeClr val="tx2"/>
              </a:buClr>
              <a:buFont typeface="Arial"/>
              <a:buChar char="•"/>
            </a:pPr>
            <a:r>
              <a:rPr lang="it-IT" sz="1400" dirty="0" err="1" smtClean="0">
                <a:solidFill>
                  <a:srgbClr val="000000"/>
                </a:solidFill>
              </a:rPr>
              <a:t>Lorem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ipsum</a:t>
            </a:r>
            <a:r>
              <a:rPr lang="it-IT" sz="1400" dirty="0" smtClean="0">
                <a:solidFill>
                  <a:srgbClr val="000000"/>
                </a:solidFill>
              </a:rPr>
              <a:t> 3</a:t>
            </a:r>
          </a:p>
          <a:p>
            <a:pPr marL="742950" lvl="1" indent="-285750" algn="just">
              <a:buClr>
                <a:schemeClr val="tx2"/>
              </a:buClr>
              <a:buFont typeface="Arial"/>
              <a:buChar char="•"/>
            </a:pPr>
            <a:r>
              <a:rPr lang="it-IT" sz="1400" dirty="0" err="1" smtClean="0">
                <a:solidFill>
                  <a:srgbClr val="000000"/>
                </a:solidFill>
              </a:rPr>
              <a:t>Lorem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Ipsum</a:t>
            </a:r>
            <a:r>
              <a:rPr lang="it-IT" sz="1400" dirty="0" smtClean="0">
                <a:solidFill>
                  <a:srgbClr val="000000"/>
                </a:solidFill>
              </a:rPr>
              <a:t> 4</a:t>
            </a:r>
          </a:p>
          <a:p>
            <a:pPr marL="0" indent="0" algn="just">
              <a:buFont typeface="Arial"/>
              <a:buNone/>
            </a:pPr>
            <a:endParaRPr lang="it-IT" sz="1400" dirty="0" smtClean="0">
              <a:solidFill>
                <a:srgbClr val="000000"/>
              </a:solidFill>
            </a:endParaRPr>
          </a:p>
          <a:p>
            <a:pPr algn="just"/>
            <a:r>
              <a:rPr lang="it-IT" sz="1400" dirty="0" err="1" smtClean="0">
                <a:solidFill>
                  <a:srgbClr val="000000"/>
                </a:solidFill>
              </a:rPr>
              <a:t>Sed</a:t>
            </a:r>
            <a:r>
              <a:rPr lang="it-IT" sz="1400" dirty="0" smtClean="0">
                <a:solidFill>
                  <a:srgbClr val="000000"/>
                </a:solidFill>
              </a:rPr>
              <a:t> ut </a:t>
            </a:r>
            <a:r>
              <a:rPr lang="it-IT" sz="1400" dirty="0" err="1" smtClean="0">
                <a:solidFill>
                  <a:srgbClr val="000000"/>
                </a:solidFill>
              </a:rPr>
              <a:t>perspiciatis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unde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omnis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iste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natus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error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sit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voluptatem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accusantium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doloremque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laudantium</a:t>
            </a:r>
            <a:r>
              <a:rPr lang="it-IT" sz="1400" dirty="0" smtClean="0">
                <a:solidFill>
                  <a:srgbClr val="000000"/>
                </a:solidFill>
              </a:rPr>
              <a:t>, </a:t>
            </a:r>
            <a:r>
              <a:rPr lang="it-IT" sz="1400" dirty="0" err="1" smtClean="0">
                <a:solidFill>
                  <a:srgbClr val="000000"/>
                </a:solidFill>
              </a:rPr>
              <a:t>totam</a:t>
            </a:r>
            <a:r>
              <a:rPr lang="it-IT" sz="1400" dirty="0" smtClean="0">
                <a:solidFill>
                  <a:srgbClr val="000000"/>
                </a:solidFill>
              </a:rPr>
              <a:t> rem </a:t>
            </a:r>
            <a:r>
              <a:rPr lang="it-IT" sz="1400" dirty="0" err="1" smtClean="0">
                <a:solidFill>
                  <a:srgbClr val="000000"/>
                </a:solidFill>
              </a:rPr>
              <a:t>aperiam</a:t>
            </a:r>
            <a:r>
              <a:rPr lang="it-IT" sz="1400" dirty="0" smtClean="0">
                <a:solidFill>
                  <a:srgbClr val="000000"/>
                </a:solidFill>
              </a:rPr>
              <a:t>, </a:t>
            </a:r>
            <a:r>
              <a:rPr lang="it-IT" sz="1400" dirty="0" err="1" smtClean="0">
                <a:solidFill>
                  <a:srgbClr val="000000"/>
                </a:solidFill>
              </a:rPr>
              <a:t>eaque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ipsa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quae</a:t>
            </a:r>
            <a:r>
              <a:rPr lang="it-IT" sz="1400" dirty="0" smtClean="0">
                <a:solidFill>
                  <a:srgbClr val="000000"/>
                </a:solidFill>
              </a:rPr>
              <a:t> ab </a:t>
            </a:r>
            <a:r>
              <a:rPr lang="it-IT" sz="1400" dirty="0" err="1" smtClean="0">
                <a:solidFill>
                  <a:srgbClr val="000000"/>
                </a:solidFill>
              </a:rPr>
              <a:t>illo</a:t>
            </a:r>
            <a:r>
              <a:rPr lang="it-IT" sz="1400" dirty="0" smtClean="0">
                <a:solidFill>
                  <a:srgbClr val="000000"/>
                </a:solidFill>
              </a:rPr>
              <a:t> inventore </a:t>
            </a:r>
            <a:r>
              <a:rPr lang="it-IT" sz="1400" dirty="0" err="1" smtClean="0">
                <a:solidFill>
                  <a:srgbClr val="000000"/>
                </a:solidFill>
              </a:rPr>
              <a:t>veritatis</a:t>
            </a:r>
            <a:r>
              <a:rPr lang="it-IT" sz="1400" dirty="0" smtClean="0">
                <a:solidFill>
                  <a:srgbClr val="000000"/>
                </a:solidFill>
              </a:rPr>
              <a:t> et quasi </a:t>
            </a:r>
            <a:r>
              <a:rPr lang="it-IT" sz="1400" dirty="0" err="1" smtClean="0">
                <a:solidFill>
                  <a:srgbClr val="000000"/>
                </a:solidFill>
              </a:rPr>
              <a:t>architecto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beatae</a:t>
            </a:r>
            <a:r>
              <a:rPr lang="it-IT" sz="1400" dirty="0" smtClean="0">
                <a:solidFill>
                  <a:srgbClr val="000000"/>
                </a:solidFill>
              </a:rPr>
              <a:t> vitae </a:t>
            </a:r>
            <a:r>
              <a:rPr lang="it-IT" sz="1400" dirty="0" err="1" smtClean="0">
                <a:solidFill>
                  <a:srgbClr val="000000"/>
                </a:solidFill>
              </a:rPr>
              <a:t>dicta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sunt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explicabo</a:t>
            </a:r>
            <a:r>
              <a:rPr lang="it-IT" sz="1400" dirty="0" smtClean="0">
                <a:solidFill>
                  <a:srgbClr val="000000"/>
                </a:solidFill>
              </a:rPr>
              <a:t>. 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 err="1" smtClean="0">
                <a:solidFill>
                  <a:srgbClr val="000000"/>
                </a:solidFill>
              </a:rPr>
              <a:t>Sed</a:t>
            </a:r>
            <a:r>
              <a:rPr lang="it-IT" sz="1400" dirty="0" smtClean="0">
                <a:solidFill>
                  <a:srgbClr val="000000"/>
                </a:solidFill>
              </a:rPr>
              <a:t> ut </a:t>
            </a:r>
            <a:r>
              <a:rPr lang="it-IT" sz="1400" dirty="0" err="1" smtClean="0">
                <a:solidFill>
                  <a:srgbClr val="000000"/>
                </a:solidFill>
              </a:rPr>
              <a:t>perspiciatis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unde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omnis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iste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natus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error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sit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voluptatem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accusantium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doloremque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 err="1" smtClean="0">
                <a:solidFill>
                  <a:srgbClr val="000000"/>
                </a:solidFill>
              </a:rPr>
              <a:t>laudantium</a:t>
            </a:r>
            <a:r>
              <a:rPr lang="it-IT" sz="1400" dirty="0" smtClean="0">
                <a:solidFill>
                  <a:srgbClr val="000000"/>
                </a:solidFill>
              </a:rPr>
              <a:t>,. </a:t>
            </a:r>
          </a:p>
        </p:txBody>
      </p:sp>
    </p:spTree>
    <p:extLst>
      <p:ext uri="{BB962C8B-B14F-4D97-AF65-F5344CB8AC3E}">
        <p14:creationId xmlns:p14="http://schemas.microsoft.com/office/powerpoint/2010/main" val="304207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193800" y="274638"/>
            <a:ext cx="5156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3813" y="3581401"/>
            <a:ext cx="7391400" cy="2482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err="1" smtClean="0"/>
              <a:t>Sed</a:t>
            </a:r>
            <a:r>
              <a:rPr lang="it-IT" dirty="0" smtClean="0"/>
              <a:t> ut </a:t>
            </a:r>
            <a:r>
              <a:rPr lang="it-IT" dirty="0" err="1" smtClean="0"/>
              <a:t>perspiciatis</a:t>
            </a:r>
            <a:r>
              <a:rPr lang="it-IT" dirty="0" smtClean="0"/>
              <a:t> </a:t>
            </a:r>
            <a:r>
              <a:rPr lang="it-IT" dirty="0" err="1" smtClean="0"/>
              <a:t>unde</a:t>
            </a:r>
            <a:r>
              <a:rPr lang="it-IT" dirty="0" smtClean="0"/>
              <a:t> </a:t>
            </a:r>
            <a:r>
              <a:rPr lang="it-IT" dirty="0" err="1" smtClean="0"/>
              <a:t>omnis</a:t>
            </a:r>
            <a:r>
              <a:rPr lang="it-IT" dirty="0" smtClean="0"/>
              <a:t> </a:t>
            </a:r>
            <a:r>
              <a:rPr lang="it-IT" dirty="0" err="1" smtClean="0"/>
              <a:t>iste</a:t>
            </a:r>
            <a:r>
              <a:rPr lang="it-IT" dirty="0" smtClean="0"/>
              <a:t> </a:t>
            </a:r>
            <a:r>
              <a:rPr lang="it-IT" dirty="0" err="1" smtClean="0"/>
              <a:t>natus</a:t>
            </a:r>
            <a:r>
              <a:rPr lang="it-IT" dirty="0" smtClean="0"/>
              <a:t> 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736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  <p:sldLayoutId id="2147483691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 cap="all">
          <a:solidFill>
            <a:schemeClr val="accent5"/>
          </a:solidFill>
          <a:latin typeface="Helvetica"/>
          <a:ea typeface="+mj-ea"/>
          <a:cs typeface="+mj-cs"/>
        </a:defRPr>
      </a:lvl1pPr>
    </p:titleStyle>
    <p:bodyStyle>
      <a:lvl1pPr marL="0" indent="-342000" algn="l" defTabSz="457200" rtl="0" eaLnBrk="1" latinLnBrk="0" hangingPunct="1">
        <a:spcBef>
          <a:spcPts val="0"/>
        </a:spcBef>
        <a:spcAft>
          <a:spcPts val="0"/>
        </a:spcAft>
        <a:buClr>
          <a:schemeClr val="accent5"/>
        </a:buClr>
        <a:buSzPct val="100000"/>
        <a:buFont typeface="Arial"/>
        <a:buChar char="•"/>
        <a:defRPr sz="2000" kern="1200" baseline="0">
          <a:ln>
            <a:noFill/>
          </a:ln>
          <a:solidFill>
            <a:schemeClr val="tx1"/>
          </a:solidFill>
          <a:latin typeface="Helvetica"/>
          <a:ea typeface="+mn-ea"/>
          <a:cs typeface="+mn-cs"/>
        </a:defRPr>
      </a:lvl1pPr>
      <a:lvl2pPr marL="597600" indent="-252000" algn="l" defTabSz="457200" rtl="0" eaLnBrk="1" latinLnBrk="0" hangingPunct="1">
        <a:spcBef>
          <a:spcPct val="20000"/>
        </a:spcBef>
        <a:buClr>
          <a:schemeClr val="accent3"/>
        </a:buClr>
        <a:buFont typeface="Courier New"/>
        <a:buChar char="o"/>
        <a:defRPr sz="1800" kern="1200">
          <a:solidFill>
            <a:schemeClr val="tx1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939636"/>
            <a:ext cx="8986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3374"/>
                </a:solidFill>
                <a:latin typeface="Calibri"/>
                <a:cs typeface="Calibri"/>
              </a:rPr>
              <a:t>Digitalizzazione, automazione e futuro del lavoro</a:t>
            </a:r>
            <a:endParaRPr lang="it-IT" sz="3200" b="1" dirty="0">
              <a:solidFill>
                <a:srgbClr val="003374"/>
              </a:solidFill>
              <a:latin typeface="Calibri"/>
              <a:cs typeface="Calibri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06399" y="3602184"/>
            <a:ext cx="83958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 smtClean="0">
                <a:solidFill>
                  <a:srgbClr val="003374"/>
                </a:solidFill>
                <a:latin typeface="Cambria"/>
                <a:cs typeface="Cambria"/>
              </a:rPr>
              <a:t>  </a:t>
            </a:r>
          </a:p>
          <a:p>
            <a:pPr algn="ctr"/>
            <a:r>
              <a:rPr lang="it-IT" sz="2400" dirty="0" smtClean="0">
                <a:solidFill>
                  <a:srgbClr val="003374"/>
                </a:solidFill>
                <a:latin typeface="Cambria"/>
                <a:cs typeface="Cambria"/>
              </a:rPr>
              <a:t> Dario </a:t>
            </a:r>
            <a:r>
              <a:rPr lang="it-IT" sz="2400" dirty="0" err="1" smtClean="0">
                <a:solidFill>
                  <a:srgbClr val="003374"/>
                </a:solidFill>
                <a:latin typeface="Cambria"/>
                <a:cs typeface="Cambria"/>
              </a:rPr>
              <a:t>Guarascio</a:t>
            </a:r>
            <a:r>
              <a:rPr lang="it-IT" sz="2400" dirty="0" smtClean="0">
                <a:solidFill>
                  <a:srgbClr val="003374"/>
                </a:solidFill>
                <a:latin typeface="Cambria"/>
                <a:cs typeface="Cambria"/>
              </a:rPr>
              <a:t> </a:t>
            </a:r>
            <a:endParaRPr lang="it-IT" sz="2400" dirty="0" smtClean="0">
              <a:solidFill>
                <a:srgbClr val="003374"/>
              </a:solidFill>
              <a:latin typeface="Cambria"/>
              <a:cs typeface="Cambria"/>
            </a:endParaRPr>
          </a:p>
          <a:p>
            <a:pPr algn="ctr"/>
            <a:endParaRPr lang="it-IT" sz="2200" dirty="0" smtClean="0">
              <a:solidFill>
                <a:srgbClr val="003374"/>
              </a:solidFill>
              <a:latin typeface="Cambria"/>
              <a:cs typeface="Cambria"/>
            </a:endParaRPr>
          </a:p>
          <a:p>
            <a:pPr algn="ctr"/>
            <a:r>
              <a:rPr lang="it-IT" sz="2200" b="1" dirty="0" smtClean="0">
                <a:solidFill>
                  <a:srgbClr val="003374"/>
                </a:solidFill>
                <a:latin typeface="Cambria"/>
                <a:cs typeface="Cambria"/>
              </a:rPr>
              <a:t>Istituto Nazionale per l’Analisi delle Politiche Pubbliche - INAPP</a:t>
            </a:r>
            <a:endParaRPr lang="it-IT" sz="2200" b="1" dirty="0">
              <a:solidFill>
                <a:srgbClr val="003374"/>
              </a:solidFill>
              <a:latin typeface="Cambria"/>
              <a:cs typeface="Cambria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6327" y="5755919"/>
            <a:ext cx="8700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ambria"/>
                <a:cs typeface="Cambria"/>
              </a:rPr>
              <a:t>Seminario ILO – Le piattaforme e il futuro del lavoro</a:t>
            </a:r>
          </a:p>
          <a:p>
            <a:pPr algn="ctr"/>
            <a:r>
              <a:rPr lang="it-IT" sz="2000" dirty="0">
                <a:solidFill>
                  <a:srgbClr val="FF0000"/>
                </a:solidFill>
                <a:latin typeface="Cambria"/>
                <a:cs typeface="Cambria"/>
              </a:rPr>
              <a:t>Casa Internazionale delle </a:t>
            </a:r>
            <a:r>
              <a:rPr lang="it-IT" sz="2000" dirty="0" smtClean="0">
                <a:solidFill>
                  <a:srgbClr val="FF0000"/>
                </a:solidFill>
                <a:latin typeface="Cambria"/>
                <a:cs typeface="Cambria"/>
              </a:rPr>
              <a:t>Donne</a:t>
            </a:r>
          </a:p>
          <a:p>
            <a:pPr algn="ctr"/>
            <a:r>
              <a:rPr lang="it-IT" sz="2000" dirty="0" smtClean="0">
                <a:solidFill>
                  <a:srgbClr val="FF0000"/>
                </a:solidFill>
                <a:latin typeface="Cambria"/>
                <a:cs typeface="Cambria"/>
              </a:rPr>
              <a:t>Roma, 11 maggio 2017 </a:t>
            </a:r>
          </a:p>
        </p:txBody>
      </p:sp>
    </p:spTree>
    <p:extLst>
      <p:ext uri="{BB962C8B-B14F-4D97-AF65-F5344CB8AC3E}">
        <p14:creationId xmlns:p14="http://schemas.microsoft.com/office/powerpoint/2010/main" val="28585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24748" y="529049"/>
            <a:ext cx="6028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>
                <a:solidFill>
                  <a:srgbClr val="38A748"/>
                </a:solidFill>
                <a:latin typeface="Cambria"/>
                <a:cs typeface="Cambria"/>
              </a:rPr>
              <a:t>Digitalizzazione ed automazione - definire il perimetro    </a:t>
            </a:r>
            <a:endParaRPr lang="it-IT" b="1" i="1" dirty="0">
              <a:solidFill>
                <a:srgbClr val="38A748"/>
              </a:solidFill>
              <a:latin typeface="Cambria"/>
              <a:cs typeface="Cambria"/>
            </a:endParaRPr>
          </a:p>
        </p:txBody>
      </p:sp>
      <p:sp>
        <p:nvSpPr>
          <p:cNvPr id="7" name="Segnaposto numero diapositiva 5"/>
          <p:cNvSpPr txBox="1">
            <a:spLocks/>
          </p:cNvSpPr>
          <p:nvPr/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24B3C7-180D-8646-B72B-9CC0E4C37EED}" type="slidenum">
              <a:rPr kumimoji="0" lang="it-IT" sz="1200" i="0" u="none" strike="noStrike" kern="1200" cap="none" spc="0" normalizeH="0" baseline="0" noProof="0" smtClean="0">
                <a:ln>
                  <a:noFill/>
                </a:ln>
                <a:solidFill>
                  <a:srgbClr val="003374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i="0" u="none" strike="noStrike" kern="1200" cap="none" spc="0" normalizeH="0" baseline="0" noProof="0" dirty="0">
              <a:ln>
                <a:noFill/>
              </a:ln>
              <a:solidFill>
                <a:srgbClr val="003374"/>
              </a:solidFill>
              <a:effectLst/>
              <a:uLnTx/>
              <a:uFillTx/>
              <a:latin typeface="Calibri light"/>
              <a:ea typeface="+mn-ea"/>
              <a:cs typeface="Calibri ligh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24747" y="1426152"/>
            <a:ext cx="8038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Digitalizzazione ed automazione stanno investendo e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trasformando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in modo radicale tutti i domini dell’economia: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produzione, consumo, trasporti e comunicazioni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Il cambiamento tecnologico non è neutrale.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1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)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I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l contesto socio-economico influenza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l’emergere delle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nuove tecnologie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plasmandone caratteristiche e modalità di sviluppo 2) Le innovazioni possono portare il sistema lungo diverse traiettorie a seconda di rapporti di forza, caratteristiche strutturali e natura delle istituzioni   </a:t>
            </a:r>
          </a:p>
          <a:p>
            <a:endParaRPr lang="it-IT" dirty="0">
              <a:latin typeface="Cambria" panose="02040503050406030204" pitchFamily="18" charset="0"/>
              <a:cs typeface="Helvetic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La non-neutralità fa emergere il ruolo chiave della politica economica.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Per massimizzare le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opportunità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(ed i connessi benefici) e minimizzare i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costi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sociali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della trasformazione tecnologica è cruciale governare il cambiamento mediante un ampio ed incisivo piano di politica economica e sociale  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  <a:endParaRPr lang="it-IT" dirty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585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24748" y="529049"/>
            <a:ext cx="6028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b="1" i="1" dirty="0">
                <a:solidFill>
                  <a:srgbClr val="38A748"/>
                </a:solidFill>
                <a:latin typeface="Cambria"/>
                <a:cs typeface="Cambria"/>
              </a:rPr>
              <a:t>Digitalizzazione ed automazione </a:t>
            </a:r>
            <a:r>
              <a:rPr lang="it-IT" b="1" i="1" dirty="0" smtClean="0">
                <a:solidFill>
                  <a:srgbClr val="38A748"/>
                </a:solidFill>
                <a:latin typeface="Cambria"/>
                <a:cs typeface="Cambria"/>
              </a:rPr>
              <a:t>- gli effetti sul lavoro</a:t>
            </a:r>
            <a:r>
              <a:rPr lang="it-IT" b="1" i="1" dirty="0" smtClean="0">
                <a:solidFill>
                  <a:srgbClr val="38A748"/>
                </a:solidFill>
                <a:latin typeface="Cambria"/>
                <a:cs typeface="Cambria"/>
              </a:rPr>
              <a:t> </a:t>
            </a:r>
            <a:endParaRPr lang="it-IT" b="1" i="1" dirty="0">
              <a:solidFill>
                <a:srgbClr val="38A748"/>
              </a:solidFill>
              <a:latin typeface="Cambria"/>
              <a:cs typeface="Cambria"/>
            </a:endParaRPr>
          </a:p>
        </p:txBody>
      </p:sp>
      <p:sp>
        <p:nvSpPr>
          <p:cNvPr id="7" name="Segnaposto numero diapositiva 5"/>
          <p:cNvSpPr txBox="1">
            <a:spLocks/>
          </p:cNvSpPr>
          <p:nvPr/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F524B3C7-180D-8646-B72B-9CC0E4C37EED}" type="slidenum">
              <a:rPr lang="it-IT" sz="1200" smtClean="0">
                <a:solidFill>
                  <a:srgbClr val="003374"/>
                </a:solidFill>
                <a:latin typeface="Calibri light"/>
                <a:cs typeface="Calibri light"/>
              </a:rPr>
              <a:pPr algn="r">
                <a:defRPr/>
              </a:pPr>
              <a:t>3</a:t>
            </a:fld>
            <a:endParaRPr lang="it-IT" sz="1200" dirty="0">
              <a:solidFill>
                <a:srgbClr val="003374"/>
              </a:solidFill>
              <a:latin typeface="Calibri light"/>
              <a:cs typeface="Calibri ligh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24747" y="1235083"/>
            <a:ext cx="80382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Gli effetti sul lavoro - opportunità vs rischi (1):  </a:t>
            </a: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Ruolo chiave dell’eterogeneità: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necessità di distinguere l’impatto nella manifattura e nei servizi riconoscendo al contempo il rarefarsi dei confini tra settori e l’emergere di fenomeni nuovi come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le piattaforme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Quantità: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elevato rischio di «sparizione» di occupazioni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low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e medium-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skilled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via innovazioni di processo (Advanced Manufacturing, Big Data, Internet of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things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e 3D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printing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) e robotizzazione…aumento della domanda di alti profili professionali e nascita di nuovi settori (soprattutto nei servizi)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Effetti compensativi, </a:t>
            </a:r>
            <a:r>
              <a:rPr lang="it-IT" b="1" dirty="0" err="1" smtClean="0">
                <a:latin typeface="Cambria" panose="02040503050406030204" pitchFamily="18" charset="0"/>
                <a:cs typeface="Helvetica"/>
              </a:rPr>
              <a:t>is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err="1" smtClean="0">
                <a:latin typeface="Cambria" panose="02040503050406030204" pitchFamily="18" charset="0"/>
                <a:cs typeface="Helvetica"/>
              </a:rPr>
              <a:t>this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time </a:t>
            </a:r>
            <a:r>
              <a:rPr lang="it-IT" b="1" dirty="0" err="1" smtClean="0">
                <a:latin typeface="Cambria" panose="02040503050406030204" pitchFamily="18" charset="0"/>
                <a:cs typeface="Helvetica"/>
              </a:rPr>
              <a:t>different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?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La portata dirompente di digitalizzazione ed automazione pone in questione l’efficacia degli effetti compensativi (la domanda di nuovi lavori a compensare la sparizione di quelli sostituiti dalle macchine)…necessità di politiche per favorire questo processo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>
              <a:latin typeface="Cambria" panose="02040503050406030204" pitchFamily="18" charset="0"/>
              <a:cs typeface="Helvetica"/>
            </a:endParaRPr>
          </a:p>
          <a:p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  <a:endParaRPr lang="it-IT" dirty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6173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24748" y="529049"/>
            <a:ext cx="6028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rgbClr val="38A748"/>
                </a:solidFill>
                <a:latin typeface="Cambria"/>
                <a:cs typeface="Cambria"/>
              </a:rPr>
              <a:t>Digitalizzazione ed automazione - gli effetti sul lavoro </a:t>
            </a:r>
            <a:endParaRPr lang="it-IT" b="1" i="1" dirty="0">
              <a:solidFill>
                <a:srgbClr val="38A748"/>
              </a:solidFill>
              <a:latin typeface="Cambria"/>
              <a:cs typeface="Cambria"/>
            </a:endParaRPr>
          </a:p>
        </p:txBody>
      </p:sp>
      <p:sp>
        <p:nvSpPr>
          <p:cNvPr id="7" name="Segnaposto numero diapositiva 5"/>
          <p:cNvSpPr txBox="1">
            <a:spLocks/>
          </p:cNvSpPr>
          <p:nvPr/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F524B3C7-180D-8646-B72B-9CC0E4C37EED}" type="slidenum">
              <a:rPr lang="it-IT" sz="1200" smtClean="0">
                <a:solidFill>
                  <a:srgbClr val="003374"/>
                </a:solidFill>
                <a:latin typeface="Calibri light"/>
                <a:cs typeface="Calibri light"/>
              </a:rPr>
              <a:pPr algn="r">
                <a:defRPr/>
              </a:pPr>
              <a:t>4</a:t>
            </a:fld>
            <a:endParaRPr lang="it-IT" sz="1200" dirty="0">
              <a:solidFill>
                <a:srgbClr val="003374"/>
              </a:solidFill>
              <a:latin typeface="Calibri light"/>
              <a:cs typeface="Calibri ligh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24747" y="1235083"/>
            <a:ext cx="80382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Gli effetti sul lavoro - opportunità vs rischi (2):  </a:t>
            </a: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Dinamiche macro, struttura e competizione: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potenziali effetti positivi su redditi e occupazione via maggiore competitività…ma l’eterogeneità strutturale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(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nazioni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,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regioni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e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imprese) e il diverso «stato di salute» può determinare un esacerbarsi della polarizzazione (vedi UE) se non vi è una distribuzione equilibrata delle nuove tecnologie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Qualità e condizioni di lavoro: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digitalizzazione ed automazione possono favorire qualità (ergonomia) ed organizzazione del lavoro…ma potrebbero anche piegare in modo insostenibile i tempi di vita alle esigenze del processo produttivo  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err="1" smtClean="0">
                <a:latin typeface="Cambria" panose="02040503050406030204" pitchFamily="18" charset="0"/>
                <a:cs typeface="Helvetica"/>
              </a:rPr>
              <a:t>Skill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and task </a:t>
            </a:r>
            <a:r>
              <a:rPr lang="it-IT" b="1" dirty="0" err="1" smtClean="0">
                <a:latin typeface="Cambria" panose="02040503050406030204" pitchFamily="18" charset="0"/>
                <a:cs typeface="Helvetica"/>
              </a:rPr>
              <a:t>polarization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la contrazione delle occupazioni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low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e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med-skill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e l’aumento della domanda di quelle high-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skill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può ravvivare la segmentazione del mercato del lavoro e con essa le disuguaglianze 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>
              <a:latin typeface="Cambria" panose="02040503050406030204" pitchFamily="18" charset="0"/>
              <a:cs typeface="Helvetica"/>
            </a:endParaRPr>
          </a:p>
          <a:p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  <a:endParaRPr lang="it-IT" dirty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6319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24748" y="529049"/>
            <a:ext cx="62035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38A748"/>
                </a:solidFill>
                <a:latin typeface="Cambria"/>
                <a:cs typeface="Cambria"/>
              </a:rPr>
              <a:t>Digitalizzazione ed automazione – le </a:t>
            </a:r>
            <a:r>
              <a:rPr lang="it-IT" sz="2000" b="1" i="1" dirty="0" smtClean="0">
                <a:solidFill>
                  <a:srgbClr val="38A748"/>
                </a:solidFill>
                <a:latin typeface="Cambria"/>
                <a:cs typeface="Cambria"/>
              </a:rPr>
              <a:t>piattaforme    </a:t>
            </a:r>
            <a:endParaRPr lang="it-IT" sz="2000" b="1" i="1" dirty="0">
              <a:solidFill>
                <a:srgbClr val="38A748"/>
              </a:solidFill>
              <a:latin typeface="Cambria"/>
              <a:cs typeface="Cambria"/>
            </a:endParaRPr>
          </a:p>
        </p:txBody>
      </p:sp>
      <p:sp>
        <p:nvSpPr>
          <p:cNvPr id="7" name="Segnaposto numero diapositiva 5"/>
          <p:cNvSpPr txBox="1">
            <a:spLocks/>
          </p:cNvSpPr>
          <p:nvPr/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F524B3C7-180D-8646-B72B-9CC0E4C37EED}" type="slidenum">
              <a:rPr lang="it-IT" sz="1200" smtClean="0">
                <a:solidFill>
                  <a:srgbClr val="003374"/>
                </a:solidFill>
                <a:latin typeface="Calibri light"/>
                <a:cs typeface="Calibri light"/>
              </a:rPr>
              <a:pPr algn="r">
                <a:defRPr/>
              </a:pPr>
              <a:t>5</a:t>
            </a:fld>
            <a:endParaRPr lang="it-IT" sz="1200" dirty="0">
              <a:solidFill>
                <a:srgbClr val="003374"/>
              </a:solidFill>
              <a:latin typeface="Calibri light"/>
              <a:cs typeface="Calibri ligh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24747" y="1235083"/>
            <a:ext cx="803822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Le piattaforme come paradigma dell’attuale trasformazione (1):  </a:t>
            </a: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Un nuovo modello di business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che invadendo spazi poco o per nulla regolamentati sconvolge gli equilibri esistenti («distruzione creatrice»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Schumpeteriana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) ed ha nei dati personali il suo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asset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cruciale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  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Valerio De Stefano (2016, 2017)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ci ricorda come le piattaforme emergono in una fase di intensa frammentazione e precarizzazione del lavoro…e che se non adeguatamente regolamentate (necessità di riconoscere lo status di «lavoratore») rischiano di approfondire questo trend   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Criticità specifiche legate all’economia delle piattaforme: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condizione di isolamento e assenza di meccanismi di rappresentanza, monitoraggio pervasivo e logica prestazionale, alienazione (incapacità del lavoratore di cogliere la finalità delle proprie azioni a causa della parcellizzazione dei compiti), assenza di sufficiente copertura fiscale e previdenziale 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>
              <a:latin typeface="Cambria" panose="02040503050406030204" pitchFamily="18" charset="0"/>
              <a:cs typeface="Helvetica"/>
            </a:endParaRPr>
          </a:p>
          <a:p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  <a:endParaRPr lang="it-IT" dirty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9342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24748" y="529049"/>
            <a:ext cx="5807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>
                <a:solidFill>
                  <a:srgbClr val="38A748"/>
                </a:solidFill>
                <a:latin typeface="Cambria"/>
                <a:cs typeface="Cambria"/>
              </a:rPr>
              <a:t>Digitalizzazione ed automazione – le piattaforme    </a:t>
            </a:r>
            <a:endParaRPr lang="it-IT" sz="2000" b="1" i="1" dirty="0">
              <a:solidFill>
                <a:srgbClr val="38A748"/>
              </a:solidFill>
              <a:latin typeface="Cambria"/>
              <a:cs typeface="Cambria"/>
            </a:endParaRPr>
          </a:p>
        </p:txBody>
      </p:sp>
      <p:sp>
        <p:nvSpPr>
          <p:cNvPr id="7" name="Segnaposto numero diapositiva 5"/>
          <p:cNvSpPr txBox="1">
            <a:spLocks/>
          </p:cNvSpPr>
          <p:nvPr/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F524B3C7-180D-8646-B72B-9CC0E4C37EED}" type="slidenum">
              <a:rPr lang="it-IT" sz="1200" smtClean="0">
                <a:solidFill>
                  <a:srgbClr val="003374"/>
                </a:solidFill>
                <a:latin typeface="Calibri light"/>
                <a:cs typeface="Calibri light"/>
              </a:rPr>
              <a:pPr algn="r">
                <a:defRPr/>
              </a:pPr>
              <a:t>6</a:t>
            </a:fld>
            <a:endParaRPr lang="it-IT" sz="1200" dirty="0">
              <a:solidFill>
                <a:srgbClr val="003374"/>
              </a:solidFill>
              <a:latin typeface="Calibri light"/>
              <a:cs typeface="Calibri ligh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24747" y="1235083"/>
            <a:ext cx="803822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Le piattaforme come paradigma dell’attuale trasformazione (2):  </a:t>
            </a: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Opportunità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per erogare in modo più efficiente molti servizi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e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per far emergere lavori precedentemente svolti in modo informale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 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Un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nuovo potenziale strumento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per favorire l’occupazione degli anziani, per rendere più efficaci e flessibili servizi di cura e per dare opportunità occupazionali a persone prive di mobilità (si veda l’interessante lavoro di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Janine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Berg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, 2016)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Infrastruttura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che facilita  lo svilupparsi di nuove idee e attività auto-imprenditoriali con potenziali effetti benefici sul tasso di natalità delle imprese, i redditi e l’occupazione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Come sottolinea De Stefano (2017)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, 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le stesse tecnologie che oggi (vedi i casi </a:t>
            </a:r>
            <a:r>
              <a:rPr lang="it-IT" dirty="0" err="1">
                <a:latin typeface="Cambria" panose="02040503050406030204" pitchFamily="18" charset="0"/>
                <a:cs typeface="Helvetica"/>
              </a:rPr>
              <a:t>Uber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, </a:t>
            </a:r>
            <a:r>
              <a:rPr lang="it-IT" dirty="0" err="1">
                <a:latin typeface="Cambria" panose="02040503050406030204" pitchFamily="18" charset="0"/>
                <a:cs typeface="Helvetica"/>
              </a:rPr>
              <a:t>Foodora</a:t>
            </a:r>
            <a:r>
              <a:rPr lang="it-IT" dirty="0">
                <a:latin typeface="Cambria" panose="02040503050406030204" pitchFamily="18" charset="0"/>
                <a:cs typeface="Helvetica"/>
              </a:rPr>
              <a:t> etc.) determinano situazioni di preoccupante precarizzazione potrebbero divenire lo strumento con cui riconoscere standard adeguati al lavoro nelle piattaforme (assieme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ai necessari interventi di regolamentazione)    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>
              <a:latin typeface="Cambria" panose="02040503050406030204" pitchFamily="18" charset="0"/>
              <a:cs typeface="Helvetica"/>
            </a:endParaRPr>
          </a:p>
          <a:p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  <a:endParaRPr lang="it-IT" dirty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635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24748" y="529049"/>
            <a:ext cx="6149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38A748"/>
                </a:solidFill>
                <a:latin typeface="Cambria"/>
                <a:cs typeface="Cambria"/>
              </a:rPr>
              <a:t>Digitalizzazione ed automazione – le </a:t>
            </a:r>
            <a:r>
              <a:rPr lang="it-IT" sz="2000" b="1" i="1" dirty="0" smtClean="0">
                <a:solidFill>
                  <a:srgbClr val="38A748"/>
                </a:solidFill>
                <a:latin typeface="Cambria"/>
                <a:cs typeface="Cambria"/>
              </a:rPr>
              <a:t>politiche    </a:t>
            </a:r>
            <a:endParaRPr lang="it-IT" sz="2000" b="1" i="1" dirty="0">
              <a:solidFill>
                <a:srgbClr val="38A748"/>
              </a:solidFill>
              <a:latin typeface="Cambria"/>
              <a:cs typeface="Cambria"/>
            </a:endParaRPr>
          </a:p>
        </p:txBody>
      </p:sp>
      <p:sp>
        <p:nvSpPr>
          <p:cNvPr id="7" name="Segnaposto numero diapositiva 5"/>
          <p:cNvSpPr txBox="1">
            <a:spLocks/>
          </p:cNvSpPr>
          <p:nvPr/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F524B3C7-180D-8646-B72B-9CC0E4C37EED}" type="slidenum">
              <a:rPr lang="it-IT" sz="1200" smtClean="0">
                <a:solidFill>
                  <a:srgbClr val="003374"/>
                </a:solidFill>
                <a:latin typeface="Calibri light"/>
                <a:cs typeface="Calibri light"/>
              </a:rPr>
              <a:pPr algn="r">
                <a:defRPr/>
              </a:pPr>
              <a:t>7</a:t>
            </a:fld>
            <a:endParaRPr lang="it-IT" sz="1200" dirty="0">
              <a:solidFill>
                <a:srgbClr val="003374"/>
              </a:solidFill>
              <a:latin typeface="Calibri light"/>
              <a:cs typeface="Calibri ligh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24747" y="935943"/>
            <a:ext cx="803822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Suggestioni per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un piano di politica economica multidirezionale:  </a:t>
            </a: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Politiche del lavoro: </a:t>
            </a:r>
            <a:r>
              <a:rPr lang="it-IT" i="1" dirty="0" smtClean="0">
                <a:latin typeface="Cambria" panose="02040503050406030204" pitchFamily="18" charset="0"/>
                <a:cs typeface="Helvetica"/>
              </a:rPr>
              <a:t>passive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per attenuare il costo della transizione e </a:t>
            </a:r>
            <a:r>
              <a:rPr lang="it-IT" i="1" dirty="0" smtClean="0">
                <a:latin typeface="Cambria" panose="02040503050406030204" pitchFamily="18" charset="0"/>
                <a:cs typeface="Helvetica"/>
              </a:rPr>
              <a:t>attive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per accelerare la transizione stessa e dare concretezza ai fenomeni compensativi (Autor, 2015)    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Politiche della formazione: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ruolo chiave delle competenze per sfruttare appieno le opportunità insite nel cambiamento tecnologico, formazione di base per adeguare gli </a:t>
            </a:r>
            <a:r>
              <a:rPr lang="it-IT" dirty="0" err="1" smtClean="0">
                <a:latin typeface="Cambria" panose="02040503050406030204" pitchFamily="18" charset="0"/>
                <a:cs typeface="Helvetica"/>
              </a:rPr>
              <a:t>skills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della forza lavoro e continua per evitare l’obsolescenza degli stessi  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Politiche macroeconomiche, industriali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e dell’innovazione: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indispensabili per garantire una distribuzione equilibrata delle opportunità legate a digitalizzazione e automazione e per favorire la transizione verso una crescita sostenibile, inclusiva e spinta dall’innovazione </a:t>
            </a: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latin typeface="Cambria" panose="02040503050406030204" pitchFamily="18" charset="0"/>
                <a:cs typeface="Helvetica"/>
              </a:rPr>
              <a:t>Politiche di welfare (social </a:t>
            </a:r>
            <a:r>
              <a:rPr lang="it-IT" b="1" dirty="0" err="1" smtClean="0">
                <a:latin typeface="Cambria" panose="02040503050406030204" pitchFamily="18" charset="0"/>
                <a:cs typeface="Helvetica"/>
              </a:rPr>
              <a:t>investments</a:t>
            </a:r>
            <a:r>
              <a:rPr lang="it-IT" b="1" dirty="0">
                <a:latin typeface="Cambria" panose="02040503050406030204" pitchFamily="18" charset="0"/>
                <a:cs typeface="Helvetica"/>
              </a:rPr>
              <a:t>):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utilizzare le nuove tecnologie per rafforzare (e rendere più flessibile) il welfare investendo in settori chiave come la sanità fornendo così un volano per l’occupazione femminile 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  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  <a:p>
            <a:endParaRPr lang="it-IT" b="1" dirty="0">
              <a:latin typeface="Cambria" panose="02040503050406030204" pitchFamily="18" charset="0"/>
              <a:cs typeface="Helvetica"/>
            </a:endParaRPr>
          </a:p>
          <a:p>
            <a:r>
              <a:rPr lang="it-IT" b="1" dirty="0" smtClean="0"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latin typeface="Cambria" panose="02040503050406030204" pitchFamily="18" charset="0"/>
                <a:cs typeface="Helvetica"/>
              </a:rPr>
              <a:t>  </a:t>
            </a:r>
            <a:endParaRPr lang="it-IT" dirty="0"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latin typeface="Cambria" panose="02040503050406030204" pitchFamily="18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251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24748" y="529049"/>
            <a:ext cx="6585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38A748"/>
                </a:solidFill>
                <a:latin typeface="Cambria"/>
                <a:cs typeface="Cambria"/>
              </a:rPr>
              <a:t>Digitalizzazione ed automazione – </a:t>
            </a:r>
            <a:r>
              <a:rPr lang="it-IT" sz="2000" b="1" i="1" dirty="0" smtClean="0">
                <a:solidFill>
                  <a:srgbClr val="38A748"/>
                </a:solidFill>
                <a:latin typeface="Cambria"/>
                <a:cs typeface="Cambria"/>
              </a:rPr>
              <a:t>l’attività di INAPP    </a:t>
            </a:r>
            <a:endParaRPr lang="it-IT" sz="2000" b="1" i="1" dirty="0">
              <a:solidFill>
                <a:srgbClr val="38A748"/>
              </a:solidFill>
              <a:latin typeface="Cambria"/>
              <a:cs typeface="Cambria"/>
            </a:endParaRPr>
          </a:p>
        </p:txBody>
      </p:sp>
      <p:sp>
        <p:nvSpPr>
          <p:cNvPr id="7" name="Segnaposto numero diapositiva 5"/>
          <p:cNvSpPr txBox="1">
            <a:spLocks/>
          </p:cNvSpPr>
          <p:nvPr/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F524B3C7-180D-8646-B72B-9CC0E4C37EED}" type="slidenum">
              <a:rPr lang="it-IT" sz="1200" smtClean="0">
                <a:solidFill>
                  <a:srgbClr val="003374"/>
                </a:solidFill>
                <a:latin typeface="Calibri light"/>
                <a:cs typeface="Calibri light"/>
              </a:rPr>
              <a:pPr algn="r">
                <a:defRPr/>
              </a:pPr>
              <a:t>8</a:t>
            </a:fld>
            <a:endParaRPr lang="it-IT" sz="1200" dirty="0">
              <a:solidFill>
                <a:srgbClr val="003374"/>
              </a:solidFill>
              <a:latin typeface="Calibri light"/>
              <a:cs typeface="Calibri ligh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24747" y="1113364"/>
            <a:ext cx="803822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Ricerca policy-</a:t>
            </a:r>
            <a:r>
              <a:rPr lang="it-IT" b="1" dirty="0" err="1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oriented</a:t>
            </a:r>
            <a:r>
              <a:rPr lang="it-IT" b="1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 per supportare gli interventi volti a massimizzare i benefici del cambiamento tecnologico:  </a:t>
            </a:r>
          </a:p>
          <a:p>
            <a:endParaRPr lang="it-IT" b="1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Effetti occupazionali: </a:t>
            </a:r>
            <a:r>
              <a:rPr lang="it-IT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analisi quantitativa degli effetti su domanda ed offerta di lavoro, stima dell’evoluzione per professione e tipologia di mansione (si veda il lavoro sugli USA di </a:t>
            </a:r>
            <a:r>
              <a:rPr lang="it-IT" dirty="0" err="1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Frey</a:t>
            </a:r>
            <a:r>
              <a:rPr lang="it-IT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 e Osborne, 2017)       </a:t>
            </a:r>
            <a:endParaRPr lang="it-IT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Competenze: </a:t>
            </a:r>
            <a:r>
              <a:rPr lang="it-IT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analisi della situazione attuale e dei fabbisogni futuri attraverso le banche dati INAPP   </a:t>
            </a:r>
            <a:endParaRPr lang="it-IT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endParaRPr lang="it-IT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Qualità e condizioni di lavoro: </a:t>
            </a:r>
            <a:r>
              <a:rPr lang="it-IT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approfondimento qualitativo degli effetti delle nuove tecnologie su organizzazione, modalità di espletamento delle mansioni e condizione percepita   </a:t>
            </a:r>
            <a:endParaRPr lang="it-IT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endParaRPr lang="it-IT" b="1" dirty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r>
              <a:rPr lang="it-IT" b="1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 </a:t>
            </a:r>
            <a:r>
              <a:rPr lang="it-IT" dirty="0" smtClean="0">
                <a:solidFill>
                  <a:prstClr val="black"/>
                </a:solidFill>
                <a:latin typeface="Cambria" panose="02040503050406030204" pitchFamily="18" charset="0"/>
                <a:cs typeface="Helvetica"/>
              </a:rPr>
              <a:t>  </a:t>
            </a:r>
            <a:endParaRPr lang="it-IT" dirty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  <a:p>
            <a:endParaRPr lang="it-IT" b="1" dirty="0" smtClean="0">
              <a:solidFill>
                <a:prstClr val="black"/>
              </a:solidFill>
              <a:latin typeface="Cambria" panose="02040503050406030204" pitchFamily="18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196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" y="292100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500" dirty="0">
              <a:solidFill>
                <a:prstClr val="white"/>
              </a:solidFill>
              <a:cs typeface="Calibri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" y="529049"/>
            <a:ext cx="91439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i="1" dirty="0" smtClean="0">
                <a:solidFill>
                  <a:prstClr val="white"/>
                </a:solidFill>
                <a:latin typeface="Cambria"/>
                <a:cs typeface="Cambria"/>
              </a:rPr>
              <a:t>Dario </a:t>
            </a:r>
            <a:r>
              <a:rPr lang="it-IT" sz="1500" i="1" dirty="0" err="1" smtClean="0">
                <a:solidFill>
                  <a:prstClr val="white"/>
                </a:solidFill>
                <a:latin typeface="Cambria"/>
                <a:cs typeface="Cambria"/>
              </a:rPr>
              <a:t>Guarascio</a:t>
            </a:r>
            <a:r>
              <a:rPr lang="it-IT" sz="1500" i="1" dirty="0" smtClean="0">
                <a:solidFill>
                  <a:prstClr val="white"/>
                </a:solidFill>
                <a:latin typeface="Cambria"/>
                <a:cs typeface="Cambria"/>
              </a:rPr>
              <a:t> – </a:t>
            </a:r>
            <a:r>
              <a:rPr lang="it-IT" sz="1500" i="1" dirty="0" smtClean="0">
                <a:solidFill>
                  <a:prstClr val="white"/>
                </a:solidFill>
                <a:latin typeface="Cambria"/>
                <a:cs typeface="Cambria"/>
              </a:rPr>
              <a:t>d.guarascio</a:t>
            </a:r>
            <a:r>
              <a:rPr lang="it-IT" sz="1500" i="1" dirty="0" smtClean="0">
                <a:solidFill>
                  <a:prstClr val="white"/>
                </a:solidFill>
                <a:latin typeface="Cambria"/>
                <a:cs typeface="Cambria"/>
              </a:rPr>
              <a:t>@inapp.org</a:t>
            </a:r>
            <a:endParaRPr lang="it-IT" sz="1500" i="1" dirty="0">
              <a:solidFill>
                <a:prstClr val="white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573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mat_Presentazione_ISFOL">
  <a:themeElements>
    <a:clrScheme name="Colori ISFOL">
      <a:dk1>
        <a:sysClr val="windowText" lastClr="000000"/>
      </a:dk1>
      <a:lt1>
        <a:sysClr val="window" lastClr="FFFFFF"/>
      </a:lt1>
      <a:dk2>
        <a:srgbClr val="E3E3E3"/>
      </a:dk2>
      <a:lt2>
        <a:srgbClr val="B2B2B2"/>
      </a:lt2>
      <a:accent1>
        <a:srgbClr val="8D8D8D"/>
      </a:accent1>
      <a:accent2>
        <a:srgbClr val="727272"/>
      </a:accent2>
      <a:accent3>
        <a:srgbClr val="656565"/>
      </a:accent3>
      <a:accent4>
        <a:srgbClr val="E27222"/>
      </a:accent4>
      <a:accent5>
        <a:srgbClr val="1E2B86"/>
      </a:accent5>
      <a:accent6>
        <a:srgbClr val="008E6D"/>
      </a:accent6>
      <a:hlink>
        <a:srgbClr val="0077B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Helvetica"/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Format_Presentazione_ISFOL</Template>
  <TotalTime>2244</TotalTime>
  <Words>1000</Words>
  <Application>Microsoft Office PowerPoint</Application>
  <PresentationFormat>Presentazione su schermo (4:3)</PresentationFormat>
  <Paragraphs>108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Courier New</vt:lpstr>
      <vt:lpstr>Helvetica</vt:lpstr>
      <vt:lpstr>Format_Presentazione_ISFOL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Ghezzo Pierangela</dc:creator>
  <cp:lastModifiedBy>Pianta</cp:lastModifiedBy>
  <cp:revision>279</cp:revision>
  <cp:lastPrinted>2013-07-05T14:08:28Z</cp:lastPrinted>
  <dcterms:created xsi:type="dcterms:W3CDTF">2016-11-28T15:26:09Z</dcterms:created>
  <dcterms:modified xsi:type="dcterms:W3CDTF">2017-05-10T22:09:40Z</dcterms:modified>
</cp:coreProperties>
</file>